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4" r:id="rId2"/>
    <p:sldId id="410" r:id="rId3"/>
    <p:sldId id="424" r:id="rId4"/>
    <p:sldId id="413" r:id="rId5"/>
    <p:sldId id="414" r:id="rId6"/>
    <p:sldId id="415" r:id="rId7"/>
    <p:sldId id="416" r:id="rId8"/>
    <p:sldId id="417" r:id="rId9"/>
    <p:sldId id="425" r:id="rId10"/>
    <p:sldId id="418" r:id="rId11"/>
    <p:sldId id="41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94F4-4B13-42A4-BF97-79ED5BD4070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CE4F0-6072-45B1-ADB4-5F7187F37C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693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7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977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898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5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430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47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098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39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289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 and ease the workload of our B2B partners to manage their Morocco destination, </a:t>
            </a:r>
          </a:p>
          <a:p>
            <a:r>
              <a:rPr lang="en-US" dirty="0"/>
              <a:t>in order to focus more on the human approach towards the travelling experience.</a:t>
            </a:r>
          </a:p>
          <a:p>
            <a:endParaRPr lang="fr-CA" dirty="0"/>
          </a:p>
          <a:p>
            <a:r>
              <a:rPr lang="fr-CA" dirty="0" err="1"/>
              <a:t>After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challenging</a:t>
            </a:r>
            <a:r>
              <a:rPr lang="fr-CA" dirty="0"/>
              <a:t> </a:t>
            </a:r>
            <a:r>
              <a:rPr lang="fr-CA" dirty="0" err="1"/>
              <a:t>crisis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consolidate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entities</a:t>
            </a:r>
            <a:r>
              <a:rPr lang="fr-CA" dirty="0"/>
              <a:t>, </a:t>
            </a:r>
            <a:r>
              <a:rPr lang="fr-CA" dirty="0" err="1"/>
              <a:t>trough</a:t>
            </a:r>
            <a:r>
              <a:rPr lang="fr-CA" dirty="0"/>
              <a:t> innovation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human</a:t>
            </a:r>
            <a:r>
              <a:rPr lang="fr-CA" dirty="0"/>
              <a:t> </a:t>
            </a:r>
            <a:r>
              <a:rPr lang="fr-CA" dirty="0" err="1"/>
              <a:t>approach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0EAD-3DA5-4DC3-9F45-8D496A5BED0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260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725592-F9B8-4D5E-A9FB-0FA5CC79C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65AE26-2082-4589-9DD0-9AD8C5639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3BE7FA-F66E-4E81-B331-2937A1F4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B17661-D327-4F50-AD0D-078F980A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E17DB-CE7D-4A3B-8729-6F1CC780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211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0A118-8865-4BF4-8DE0-DC591073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999AD7-0F2D-4CA5-8433-520222319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F595C5-F668-45DA-80F9-AF6B06F5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0A133-751C-482E-BB02-6EB554E2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403784-67FA-4F34-86C0-86541109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549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517CFF-A7C0-40E4-BBAD-7B3520C69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9467D0-CCC1-44D9-94D6-DD75C35E6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53B18A-FC37-4991-9462-2478DFD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08D4D2-1978-440F-B5F4-7519CF57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4D207-B7D6-4284-A5C0-057F94C9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196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C5B50-8481-4BC7-A128-6F22A9CA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09F477-FDA9-49D6-85C9-07C320103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FAED7-A597-495E-AF64-F0483047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B28C0A-100F-4B1A-A843-11C45C2C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27AB24-57DC-48C0-A9CB-D461E459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674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6759B-164F-4371-BD4B-841F6CF6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0B9336-78E1-4306-AA7F-F27481FC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CDA4A-2B93-429D-8C7E-4F9F203E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84478-9E80-408F-8B4C-3327FFA5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6293F-276B-4A5B-AB62-D6F3C862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93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88486-4D25-4085-841A-5360C470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C7998B-AE8E-469F-97E9-0F0DF37B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F71A10-5F23-48CA-9FE0-EC44AC86D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ABF7BD-6059-4167-8E46-A0E7F72E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240979-E48F-4F00-B6CB-73031906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977232-64B0-4106-8076-71045476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508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8211E-5194-486E-AD76-CA67D862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41FCAE-66E3-4E7E-9BD8-D78321AD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4C6F97-D01E-47DD-8523-DC7FAC616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C77427-5468-46C1-B149-04FEB4E5A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D80FA4-BA46-471B-918A-525084651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38E83D-2C42-46FC-8692-63AB2C2B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5C7526-8C44-49D0-91EB-C79B05D9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767BD5-FBC8-4BD1-B004-92A9787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19C70-3B8D-40AB-B4D0-A81E8F56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5CB7B8-7F54-4648-AEE7-A9843B51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F2D712-92A5-410A-9C25-1BF4A3BD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495DEF-C37B-46FA-A4F6-515F8E7D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705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75A64D-5AE3-4159-8F37-E18D4BFA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3E1DF6-212D-4729-B70C-6AB397E4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F9EE60-FEF6-4511-BE0D-70717F06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191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6681D-DB82-4F42-9F21-29B58487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D6375-86DB-46C2-A46D-C4DB7248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BF1D04-ECCF-4F64-8F71-34855BAE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2425E7-72FA-43DE-A7EB-8E4A12BD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7C4C07-267E-477E-8A41-BA212F73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E1868A-8450-45BA-9230-67AE1801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772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EB7D8-87FA-454E-B37C-FDE06846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AA2C64-6253-43CE-B73A-CCB10022F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1BE764-2B55-4766-BADA-F9B132250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C3C5F5-5E8F-4AC7-AD19-64217248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CB401-485B-494C-B4B1-19A5652E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DE69CD-39C1-44FE-BC56-93F5CA9C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09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523116-687C-4EBC-8A1E-9D2DF9B1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18D93B-AD87-49C1-B7F7-2656A0AE8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8EAFA0-6F52-4EB0-ABF3-C13D4F88D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A0EC-A0B5-4EDF-A0A8-68200E07564F}" type="datetimeFigureOut">
              <a:rPr lang="fr-CA" smtClean="0"/>
              <a:t>2023-05-28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63346-95C5-4A3C-A901-6E58067D3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C60A0B-32A2-4289-9955-145112043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1CA1-DC4D-437F-A64D-24F80D5D68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940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hyperlink" Target="https://fnm.ma/musees-ouverts/musee-la-kasbah-espace-dart-contemporain-tanger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hyperlink" Target="https://fnm.ma/musees-ouverts/villa-harris-musee-de-tanger/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fnm.ma/musees-ouverts/musee-la-kasbah-des-cultures-mediterraneennes-tanger/" TargetMode="External"/><Relationship Id="rId10" Type="http://schemas.openxmlformats.org/officeDocument/2006/relationships/image" Target="../media/image34.jpg"/><Relationship Id="rId4" Type="http://schemas.openxmlformats.org/officeDocument/2006/relationships/image" Target="../media/image2.svg"/><Relationship Id="rId9" Type="http://schemas.openxmlformats.org/officeDocument/2006/relationships/image" Target="../media/image27.png"/><Relationship Id="rId1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nm.ma/musees-ouverts/musee-national-de-la-photographie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hyperlink" Target="https://fnm.ma/musees-ouverts/musee-bab-el-oqla-tetouan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3.jpg"/><Relationship Id="rId5" Type="http://schemas.openxmlformats.org/officeDocument/2006/relationships/image" Target="../media/image6.png"/><Relationship Id="rId10" Type="http://schemas.openxmlformats.org/officeDocument/2006/relationships/image" Target="../media/image12.jpg"/><Relationship Id="rId4" Type="http://schemas.openxmlformats.org/officeDocument/2006/relationships/image" Target="../media/image2.sv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7.sv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19.jpg"/><Relationship Id="rId4" Type="http://schemas.openxmlformats.org/officeDocument/2006/relationships/image" Target="../media/image2.svg"/><Relationship Id="rId9" Type="http://schemas.openxmlformats.org/officeDocument/2006/relationships/image" Target="../media/image18.jp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2.sv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6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4.jpg"/><Relationship Id="rId4" Type="http://schemas.openxmlformats.org/officeDocument/2006/relationships/image" Target="../media/image2.sv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0.jpeg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10" Type="http://schemas.openxmlformats.org/officeDocument/2006/relationships/image" Target="../media/image29.jpg"/><Relationship Id="rId4" Type="http://schemas.openxmlformats.org/officeDocument/2006/relationships/image" Target="../media/image2.svg"/><Relationship Id="rId9" Type="http://schemas.openxmlformats.org/officeDocument/2006/relationships/image" Target="../media/image28.jpeg"/><Relationship Id="rId1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085009FD-D040-4AF8-A21F-5C43E556E2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8469" y="576261"/>
            <a:ext cx="5591175" cy="387667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0CE33581-6B80-4CF6-B289-EE9CDF418A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0261" y="4558943"/>
            <a:ext cx="4915992" cy="88744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9C6ADA0-B1F6-4156-8A67-B92B2DE0CEA1}"/>
              </a:ext>
            </a:extLst>
          </p:cNvPr>
          <p:cNvCxnSpPr>
            <a:cxnSpLocks/>
          </p:cNvCxnSpPr>
          <p:nvPr/>
        </p:nvCxnSpPr>
        <p:spPr>
          <a:xfrm flipH="1">
            <a:off x="8664498" y="3959604"/>
            <a:ext cx="352750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8A3F42B-B4B4-4482-AB65-9B4CFE946317}"/>
              </a:ext>
            </a:extLst>
          </p:cNvPr>
          <p:cNvCxnSpPr>
            <a:cxnSpLocks/>
          </p:cNvCxnSpPr>
          <p:nvPr/>
        </p:nvCxnSpPr>
        <p:spPr>
          <a:xfrm flipH="1">
            <a:off x="-17520" y="3959604"/>
            <a:ext cx="34485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93794" y="3959604"/>
            <a:ext cx="1987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Five Dragons’ Group</a:t>
            </a:r>
          </a:p>
        </p:txBody>
      </p:sp>
    </p:spTree>
    <p:extLst>
      <p:ext uri="{BB962C8B-B14F-4D97-AF65-F5344CB8AC3E}">
        <p14:creationId xmlns:p14="http://schemas.microsoft.com/office/powerpoint/2010/main" val="22066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21058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1402669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FE980BC-E149-4839-981D-5752B5760CFF}"/>
              </a:ext>
            </a:extLst>
          </p:cNvPr>
          <p:cNvSpPr txBox="1"/>
          <p:nvPr/>
        </p:nvSpPr>
        <p:spPr>
          <a:xfrm>
            <a:off x="5734163" y="1758634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Updates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DDBDE41-9EA4-4C8D-84D0-0EBA77566390}"/>
              </a:ext>
            </a:extLst>
          </p:cNvPr>
          <p:cNvSpPr txBox="1"/>
          <p:nvPr/>
        </p:nvSpPr>
        <p:spPr>
          <a:xfrm>
            <a:off x="5734163" y="1348887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Monuments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293247D5-2698-4079-9BE1-7D8667340E7C}"/>
              </a:ext>
            </a:extLst>
          </p:cNvPr>
          <p:cNvSpPr txBox="1"/>
          <p:nvPr/>
        </p:nvSpPr>
        <p:spPr>
          <a:xfrm>
            <a:off x="406463" y="2255206"/>
            <a:ext cx="403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</a:t>
            </a:r>
            <a:r>
              <a:rPr lang="fr-CA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Tangier</a:t>
            </a:r>
            <a:r>
              <a:rPr lang="fr-C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…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CD7F0E31-F50A-44BC-9354-C765979D3DE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7" y="1402669"/>
            <a:ext cx="1241655" cy="1241655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ADC92AF-552B-42DD-8894-F82F6EFB633A}"/>
              </a:ext>
            </a:extLst>
          </p:cNvPr>
          <p:cNvGrpSpPr/>
          <p:nvPr/>
        </p:nvGrpSpPr>
        <p:grpSpPr>
          <a:xfrm>
            <a:off x="5966882" y="3032707"/>
            <a:ext cx="2657100" cy="3264889"/>
            <a:chOff x="5966882" y="3032707"/>
            <a:chExt cx="2657100" cy="3264889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F73C96C-764F-42CE-8C85-974F9B56880B}"/>
                </a:ext>
              </a:extLst>
            </p:cNvPr>
            <p:cNvGrpSpPr/>
            <p:nvPr/>
          </p:nvGrpSpPr>
          <p:grpSpPr>
            <a:xfrm>
              <a:off x="5966882" y="3032707"/>
              <a:ext cx="2582245" cy="2525114"/>
              <a:chOff x="5966882" y="3042895"/>
              <a:chExt cx="2582245" cy="252511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C95A165-0472-4B43-94DA-935E5B20578C}"/>
                  </a:ext>
                </a:extLst>
              </p:cNvPr>
              <p:cNvSpPr/>
              <p:nvPr/>
            </p:nvSpPr>
            <p:spPr>
              <a:xfrm>
                <a:off x="5966882" y="3042895"/>
                <a:ext cx="2582245" cy="1658786"/>
              </a:xfrm>
              <a:prstGeom prst="rect">
                <a:avLst/>
              </a:pr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C9760F69-4380-475A-853A-8A57791E2740}"/>
                  </a:ext>
                </a:extLst>
              </p:cNvPr>
              <p:cNvSpPr txBox="1"/>
              <p:nvPr/>
            </p:nvSpPr>
            <p:spPr>
              <a:xfrm>
                <a:off x="5966882" y="4737012"/>
                <a:ext cx="25822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"/>
                  </a:spcBef>
                </a:pPr>
                <a:r>
                  <a:rPr lang="fr-CA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dot LT Std" panose="02070803090506020303" pitchFamily="18" charset="0"/>
                  </a:rPr>
                  <a:t>Villa Harris, </a:t>
                </a:r>
                <a:r>
                  <a:rPr lang="fr-CA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dot LT Std" panose="02070803090506020303" pitchFamily="18" charset="0"/>
                  </a:rPr>
                  <a:t>Tangier</a:t>
                </a:r>
                <a:r>
                  <a:rPr lang="fr-CA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dot LT Std" panose="02070803090506020303" pitchFamily="18" charset="0"/>
                  </a:rPr>
                  <a:t> Museum</a:t>
                </a:r>
                <a:endParaRPr lang="fr-CA" sz="2400" dirty="0">
                  <a:solidFill>
                    <a:srgbClr val="FF8200"/>
                  </a:solidFill>
                  <a:latin typeface="Didot LT Std" panose="02070803090506020303" pitchFamily="18" charset="0"/>
                </a:endParaRPr>
              </a:p>
            </p:txBody>
          </p:sp>
        </p:grp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2E508CC2-51F6-430A-BC04-8CAB30B23184}"/>
                </a:ext>
              </a:extLst>
            </p:cNvPr>
            <p:cNvSpPr txBox="1"/>
            <p:nvPr/>
          </p:nvSpPr>
          <p:spPr>
            <a:xfrm>
              <a:off x="5966882" y="5866709"/>
              <a:ext cx="26571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hlinkClick r:id="rId11"/>
                </a:rPr>
                <a:t>https://fnm.ma/musees-ouverts/villa-harris-musee-de-tanger/</a:t>
              </a: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endParaRPr lang="fr-CA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F54B507-72AD-479A-B745-F7CC1BD2BFBC}"/>
              </a:ext>
            </a:extLst>
          </p:cNvPr>
          <p:cNvGrpSpPr/>
          <p:nvPr/>
        </p:nvGrpSpPr>
        <p:grpSpPr>
          <a:xfrm>
            <a:off x="3224098" y="3021842"/>
            <a:ext cx="2657102" cy="3442083"/>
            <a:chOff x="3224098" y="3255522"/>
            <a:chExt cx="2657102" cy="344208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2A7C742-3598-47DE-B1FA-202BBC0E3F9C}"/>
                </a:ext>
              </a:extLst>
            </p:cNvPr>
            <p:cNvGrpSpPr/>
            <p:nvPr/>
          </p:nvGrpSpPr>
          <p:grpSpPr>
            <a:xfrm>
              <a:off x="3224100" y="3255522"/>
              <a:ext cx="2657100" cy="2905311"/>
              <a:chOff x="3224100" y="3032030"/>
              <a:chExt cx="2657100" cy="2905311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2026934-CB9E-4322-8BB8-41DEC315D98B}"/>
                  </a:ext>
                </a:extLst>
              </p:cNvPr>
              <p:cNvSpPr/>
              <p:nvPr/>
            </p:nvSpPr>
            <p:spPr>
              <a:xfrm>
                <a:off x="3224100" y="3032030"/>
                <a:ext cx="2582245" cy="1658786"/>
              </a:xfrm>
              <a:prstGeom prst="rect">
                <a:avLst/>
              </a:prstGeom>
              <a:blipFill dpi="0" rotWithShape="1"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9A90DBFF-6B4F-4550-BB7B-7B1FE0EB8C4D}"/>
                  </a:ext>
                </a:extLst>
              </p:cNvPr>
              <p:cNvSpPr txBox="1"/>
              <p:nvPr/>
            </p:nvSpPr>
            <p:spPr>
              <a:xfrm>
                <a:off x="3224100" y="4737012"/>
                <a:ext cx="2657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"/>
                  </a:spcBef>
                </a:pP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dot LT Std" panose="02070803090506020303" pitchFamily="18" charset="0"/>
                  </a:rPr>
                  <a:t>Kasbah Museum</a:t>
                </a:r>
              </a:p>
              <a:p>
                <a:pPr>
                  <a:spcBef>
                    <a:spcPts val="1"/>
                  </a:spcBef>
                </a:pP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dot LT Std" panose="02070803090506020303" pitchFamily="18" charset="0"/>
                  </a:rPr>
                  <a:t>Contemporary Art Section</a:t>
                </a:r>
                <a:endParaRPr lang="fr-CA" sz="2400" dirty="0">
                  <a:solidFill>
                    <a:srgbClr val="FF8200"/>
                  </a:solidFill>
                  <a:latin typeface="Didot LT Std" panose="02070803090506020303" pitchFamily="18" charset="0"/>
                </a:endParaRP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84391B24-2F5A-496A-8E9C-2BD0562C58C1}"/>
                  </a:ext>
                </a:extLst>
              </p:cNvPr>
              <p:cNvSpPr txBox="1"/>
              <p:nvPr/>
            </p:nvSpPr>
            <p:spPr>
              <a:xfrm>
                <a:off x="3224100" y="5582072"/>
                <a:ext cx="26571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"/>
                  </a:spcBef>
                </a:pPr>
                <a:endPara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5BB2A1E-436E-4388-84D7-D904C3968F86}"/>
                </a:ext>
              </a:extLst>
            </p:cNvPr>
            <p:cNvSpPr txBox="1"/>
            <p:nvPr/>
          </p:nvSpPr>
          <p:spPr>
            <a:xfrm>
              <a:off x="3224098" y="6120524"/>
              <a:ext cx="254087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hlinkClick r:id="rId13"/>
                </a:rPr>
                <a:t>https://fnm.ma/musees-ouverts/musee-la-kasbah-espace-dart-contemporain-tanger/</a:t>
              </a: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endParaRPr lang="fr-CA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9A681FF-4023-4342-8794-1AC80D5EB11C}"/>
              </a:ext>
            </a:extLst>
          </p:cNvPr>
          <p:cNvGrpSpPr/>
          <p:nvPr/>
        </p:nvGrpSpPr>
        <p:grpSpPr>
          <a:xfrm>
            <a:off x="406463" y="3023344"/>
            <a:ext cx="2657100" cy="3428630"/>
            <a:chOff x="406463" y="3023344"/>
            <a:chExt cx="2657100" cy="3428630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FD9C77E-2C84-4477-B33E-3463A246A4AB}"/>
                </a:ext>
              </a:extLst>
            </p:cNvPr>
            <p:cNvGrpSpPr/>
            <p:nvPr/>
          </p:nvGrpSpPr>
          <p:grpSpPr>
            <a:xfrm>
              <a:off x="406463" y="3023344"/>
              <a:ext cx="2657100" cy="2903809"/>
              <a:chOff x="406463" y="3033532"/>
              <a:chExt cx="2657100" cy="290380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CA4313-D840-48C3-9809-651D5C9390FF}"/>
                  </a:ext>
                </a:extLst>
              </p:cNvPr>
              <p:cNvSpPr/>
              <p:nvPr/>
            </p:nvSpPr>
            <p:spPr>
              <a:xfrm>
                <a:off x="481318" y="3033532"/>
                <a:ext cx="2582245" cy="1658786"/>
              </a:xfrm>
              <a:prstGeom prst="rect">
                <a:avLst/>
              </a:prstGeom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E7D4EE63-A9E6-4C50-A1F9-82BC95296E34}"/>
                  </a:ext>
                </a:extLst>
              </p:cNvPr>
              <p:cNvSpPr txBox="1"/>
              <p:nvPr/>
            </p:nvSpPr>
            <p:spPr>
              <a:xfrm>
                <a:off x="406463" y="4737012"/>
                <a:ext cx="2657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base"/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dot LT Std" panose="02070803090506020303" pitchFamily="18" charset="0"/>
                  </a:rPr>
                  <a:t>Kasbah Museum of Mediterranean Cultures</a:t>
                </a:r>
                <a:endParaRPr lang="fr-F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endParaRPr>
              </a:p>
            </p:txBody>
          </p:sp>
        </p:grp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5164B030-2AD1-4EA8-9A8A-2C520C52A5E9}"/>
                </a:ext>
              </a:extLst>
            </p:cNvPr>
            <p:cNvSpPr txBox="1"/>
            <p:nvPr/>
          </p:nvSpPr>
          <p:spPr>
            <a:xfrm>
              <a:off x="409048" y="5874893"/>
              <a:ext cx="254087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hlinkClick r:id="rId15"/>
                </a:rPr>
                <a:t>https://fnm.ma/musees-ouverts/musee-la-kasbah-des-cultures-mediterraneennes-tanger/</a:t>
              </a: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endParaRPr lang="fr-CA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8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21058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ZoneTexte 88">
            <a:extLst>
              <a:ext uri="{FF2B5EF4-FFF2-40B4-BE49-F238E27FC236}">
                <a16:creationId xmlns:a16="http://schemas.microsoft.com/office/drawing/2014/main" id="{293247D5-2698-4079-9BE1-7D8667340E7C}"/>
              </a:ext>
            </a:extLst>
          </p:cNvPr>
          <p:cNvSpPr txBox="1"/>
          <p:nvPr/>
        </p:nvSpPr>
        <p:spPr>
          <a:xfrm>
            <a:off x="406463" y="2799453"/>
            <a:ext cx="264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Rabat…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D9C77E-2C84-4477-B33E-3463A246A4AB}"/>
              </a:ext>
            </a:extLst>
          </p:cNvPr>
          <p:cNvGrpSpPr/>
          <p:nvPr/>
        </p:nvGrpSpPr>
        <p:grpSpPr>
          <a:xfrm>
            <a:off x="406462" y="3257024"/>
            <a:ext cx="2742781" cy="2964038"/>
            <a:chOff x="406462" y="3033532"/>
            <a:chExt cx="2742781" cy="29640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CA4313-D840-48C3-9809-651D5C9390FF}"/>
                </a:ext>
              </a:extLst>
            </p:cNvPr>
            <p:cNvSpPr/>
            <p:nvPr/>
          </p:nvSpPr>
          <p:spPr>
            <a:xfrm>
              <a:off x="481318" y="3033532"/>
              <a:ext cx="2582245" cy="1658786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7D4EE63-A9E6-4C50-A1F9-82BC95296E34}"/>
                </a:ext>
              </a:extLst>
            </p:cNvPr>
            <p:cNvSpPr txBox="1"/>
            <p:nvPr/>
          </p:nvSpPr>
          <p:spPr>
            <a:xfrm>
              <a:off x="406462" y="4737012"/>
              <a:ext cx="2742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National Museum Of Photography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1D63FCD-B417-4665-82A1-BAD834D655D8}"/>
                </a:ext>
              </a:extLst>
            </p:cNvPr>
            <p:cNvSpPr txBox="1"/>
            <p:nvPr/>
          </p:nvSpPr>
          <p:spPr>
            <a:xfrm>
              <a:off x="406463" y="5582072"/>
              <a:ext cx="26571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hlinkClick r:id="rId8"/>
                </a:rPr>
                <a:t>https://fnm.ma/musees-ouverts/musee-national-de-la-photographie/</a:t>
              </a: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A7C742-3598-47DE-B1FA-202BBC0E3F9C}"/>
              </a:ext>
            </a:extLst>
          </p:cNvPr>
          <p:cNvGrpSpPr/>
          <p:nvPr/>
        </p:nvGrpSpPr>
        <p:grpSpPr>
          <a:xfrm>
            <a:off x="3224100" y="3255522"/>
            <a:ext cx="2657100" cy="2980929"/>
            <a:chOff x="3224100" y="3032030"/>
            <a:chExt cx="2657100" cy="298092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2026934-CB9E-4322-8BB8-41DEC315D98B}"/>
                </a:ext>
              </a:extLst>
            </p:cNvPr>
            <p:cNvSpPr/>
            <p:nvPr/>
          </p:nvSpPr>
          <p:spPr>
            <a:xfrm>
              <a:off x="3224100" y="3032030"/>
              <a:ext cx="2582245" cy="1658786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9A90DBFF-6B4F-4550-BB7B-7B1FE0EB8C4D}"/>
                </a:ext>
              </a:extLst>
            </p:cNvPr>
            <p:cNvSpPr txBox="1"/>
            <p:nvPr/>
          </p:nvSpPr>
          <p:spPr>
            <a:xfrm>
              <a:off x="3224100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i-FI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Bab El Oqla Museum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4391B24-2F5A-496A-8E9C-2BD0562C58C1}"/>
                </a:ext>
              </a:extLst>
            </p:cNvPr>
            <p:cNvSpPr txBox="1"/>
            <p:nvPr/>
          </p:nvSpPr>
          <p:spPr>
            <a:xfrm>
              <a:off x="3224100" y="5582072"/>
              <a:ext cx="26571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hlinkClick r:id="rId10"/>
                </a:rPr>
                <a:t>https://fnm.ma/musees-ouverts/musee-bab-el-oqla-tetouan/</a:t>
              </a:r>
              <a:r>
                <a:rPr lang="fr-CA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5FAC10BF-3675-4C22-90AE-4EE82DBDF5AA}"/>
              </a:ext>
            </a:extLst>
          </p:cNvPr>
          <p:cNvSpPr txBox="1"/>
          <p:nvPr/>
        </p:nvSpPr>
        <p:spPr>
          <a:xfrm>
            <a:off x="3135626" y="2799453"/>
            <a:ext cx="258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</a:t>
            </a:r>
            <a:r>
              <a:rPr lang="fr-CA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Tetouan</a:t>
            </a:r>
            <a:r>
              <a:rPr lang="fr-CA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…</a:t>
            </a:r>
            <a:endParaRPr lang="fr-CA" sz="2400" dirty="0">
              <a:solidFill>
                <a:schemeClr val="tx1">
                  <a:lumMod val="50000"/>
                  <a:lumOff val="50000"/>
                </a:schemeClr>
              </a:solidFill>
              <a:latin typeface="Didot LT Std" panose="02070803090506020303" pitchFamily="18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728F128-0812-48E6-BD57-B1390D7CA165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E0E909-9F8E-4C51-A327-B1FD3FBA5916}"/>
              </a:ext>
            </a:extLst>
          </p:cNvPr>
          <p:cNvSpPr/>
          <p:nvPr/>
        </p:nvSpPr>
        <p:spPr>
          <a:xfrm>
            <a:off x="5797752" y="1402669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90DC306-F232-44C7-8F45-E62632AF3D85}"/>
              </a:ext>
            </a:extLst>
          </p:cNvPr>
          <p:cNvSpPr txBox="1"/>
          <p:nvPr/>
        </p:nvSpPr>
        <p:spPr>
          <a:xfrm>
            <a:off x="5734163" y="1758634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Updates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756496C-C703-4DB2-841E-771560677435}"/>
              </a:ext>
            </a:extLst>
          </p:cNvPr>
          <p:cNvSpPr txBox="1"/>
          <p:nvPr/>
        </p:nvSpPr>
        <p:spPr>
          <a:xfrm>
            <a:off x="5734163" y="1348887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Monuments</a:t>
            </a:r>
          </a:p>
        </p:txBody>
      </p:sp>
      <p:pic>
        <p:nvPicPr>
          <p:cNvPr id="76" name="Graphique 75">
            <a:extLst>
              <a:ext uri="{FF2B5EF4-FFF2-40B4-BE49-F238E27FC236}">
                <a16:creationId xmlns:a16="http://schemas.microsoft.com/office/drawing/2014/main" id="{4B45CBEC-8CD3-475E-9C7A-81BAD8E9043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5C742E3-F624-468A-851B-9A84AB9449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7" y="1402669"/>
            <a:ext cx="1241655" cy="12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483834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3202377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FE980BC-E149-4839-981D-5752B5760CFF}"/>
              </a:ext>
            </a:extLst>
          </p:cNvPr>
          <p:cNvSpPr txBox="1"/>
          <p:nvPr/>
        </p:nvSpPr>
        <p:spPr>
          <a:xfrm>
            <a:off x="5734163" y="3464558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Hotels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8C50DC-788D-409F-943B-C4101AB7F5C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02" y="3202377"/>
            <a:ext cx="1216456" cy="12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0" grpId="0" animBg="1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21058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1402669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FE980BC-E149-4839-981D-5752B5760CFF}"/>
              </a:ext>
            </a:extLst>
          </p:cNvPr>
          <p:cNvSpPr txBox="1"/>
          <p:nvPr/>
        </p:nvSpPr>
        <p:spPr>
          <a:xfrm>
            <a:off x="5734163" y="1758634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Hotels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DDBDE41-9EA4-4C8D-84D0-0EBA77566390}"/>
              </a:ext>
            </a:extLst>
          </p:cNvPr>
          <p:cNvSpPr txBox="1"/>
          <p:nvPr/>
        </p:nvSpPr>
        <p:spPr>
          <a:xfrm>
            <a:off x="5734163" y="1348887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New </a:t>
            </a:r>
            <a:r>
              <a:rPr lang="fr-CA" sz="4400" dirty="0" err="1">
                <a:solidFill>
                  <a:schemeClr val="bg1"/>
                </a:solidFill>
                <a:latin typeface="Didot LT Std" panose="02070803090506020303" pitchFamily="18" charset="0"/>
              </a:rPr>
              <a:t>opening</a:t>
            </a:r>
            <a:endParaRPr lang="fr-CA" sz="4400" dirty="0">
              <a:solidFill>
                <a:schemeClr val="bg1"/>
              </a:solidFill>
              <a:latin typeface="Didot LT Std" panose="02070803090506020303" pitchFamily="18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293247D5-2698-4079-9BE1-7D8667340E7C}"/>
              </a:ext>
            </a:extLst>
          </p:cNvPr>
          <p:cNvSpPr txBox="1"/>
          <p:nvPr/>
        </p:nvSpPr>
        <p:spPr>
          <a:xfrm>
            <a:off x="373354" y="2163043"/>
            <a:ext cx="452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Marrakech…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D9C77E-2C84-4477-B33E-3463A246A4AB}"/>
              </a:ext>
            </a:extLst>
          </p:cNvPr>
          <p:cNvGrpSpPr/>
          <p:nvPr/>
        </p:nvGrpSpPr>
        <p:grpSpPr>
          <a:xfrm>
            <a:off x="406463" y="3033532"/>
            <a:ext cx="2657100" cy="2825539"/>
            <a:chOff x="406463" y="3033532"/>
            <a:chExt cx="2657100" cy="28255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CA4313-D840-48C3-9809-651D5C9390FF}"/>
                </a:ext>
              </a:extLst>
            </p:cNvPr>
            <p:cNvSpPr/>
            <p:nvPr/>
          </p:nvSpPr>
          <p:spPr>
            <a:xfrm>
              <a:off x="481318" y="3033532"/>
              <a:ext cx="2582245" cy="165878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 l="-19000" t="-9000" r="-6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7D4EE63-A9E6-4C50-A1F9-82BC95296E34}"/>
                </a:ext>
              </a:extLst>
            </p:cNvPr>
            <p:cNvSpPr txBox="1"/>
            <p:nvPr/>
          </p:nvSpPr>
          <p:spPr>
            <a:xfrm>
              <a:off x="406463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Longue Vie Hotels  </a:t>
              </a:r>
              <a:r>
                <a:rPr lang="fr-CA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4*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1D63FCD-B417-4665-82A1-BAD834D655D8}"/>
                </a:ext>
              </a:extLst>
            </p:cNvPr>
            <p:cNvSpPr txBox="1"/>
            <p:nvPr/>
          </p:nvSpPr>
          <p:spPr>
            <a:xfrm>
              <a:off x="406463" y="5582072"/>
              <a:ext cx="2657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www.longueviehotels.com/en/ 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A7C742-3598-47DE-B1FA-202BBC0E3F9C}"/>
              </a:ext>
            </a:extLst>
          </p:cNvPr>
          <p:cNvGrpSpPr/>
          <p:nvPr/>
        </p:nvGrpSpPr>
        <p:grpSpPr>
          <a:xfrm>
            <a:off x="3224100" y="3032030"/>
            <a:ext cx="2657100" cy="2827041"/>
            <a:chOff x="3224100" y="3032030"/>
            <a:chExt cx="2657100" cy="282704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2026934-CB9E-4322-8BB8-41DEC315D98B}"/>
                </a:ext>
              </a:extLst>
            </p:cNvPr>
            <p:cNvSpPr/>
            <p:nvPr/>
          </p:nvSpPr>
          <p:spPr>
            <a:xfrm>
              <a:off x="3224100" y="3032030"/>
              <a:ext cx="2582245" cy="165878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 l="-1000" t="-9000" r="-6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9A90DBFF-6B4F-4550-BB7B-7B1FE0EB8C4D}"/>
                </a:ext>
              </a:extLst>
            </p:cNvPr>
            <p:cNvSpPr txBox="1"/>
            <p:nvPr/>
          </p:nvSpPr>
          <p:spPr>
            <a:xfrm>
              <a:off x="3224100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i-FI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Sumahan Suites &amp; Spa, </a:t>
              </a:r>
              <a:r>
                <a:rPr lang="fi-FI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5*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4391B24-2F5A-496A-8E9C-2BD0562C58C1}"/>
                </a:ext>
              </a:extLst>
            </p:cNvPr>
            <p:cNvSpPr txBox="1"/>
            <p:nvPr/>
          </p:nvSpPr>
          <p:spPr>
            <a:xfrm>
              <a:off x="3224100" y="5582072"/>
              <a:ext cx="2657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www.sumahansuites.com/en/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F73C96C-764F-42CE-8C85-974F9B56880B}"/>
              </a:ext>
            </a:extLst>
          </p:cNvPr>
          <p:cNvGrpSpPr/>
          <p:nvPr/>
        </p:nvGrpSpPr>
        <p:grpSpPr>
          <a:xfrm>
            <a:off x="5966882" y="3042895"/>
            <a:ext cx="2657100" cy="3000842"/>
            <a:chOff x="5966882" y="3042895"/>
            <a:chExt cx="2657100" cy="300084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C95A165-0472-4B43-94DA-935E5B20578C}"/>
                </a:ext>
              </a:extLst>
            </p:cNvPr>
            <p:cNvSpPr/>
            <p:nvPr/>
          </p:nvSpPr>
          <p:spPr>
            <a:xfrm>
              <a:off x="5966882" y="3042895"/>
              <a:ext cx="2582245" cy="1658786"/>
            </a:xfrm>
            <a:prstGeom prst="rect">
              <a:avLst/>
            </a:prstGeom>
            <a:blipFill>
              <a:blip r:embed="rId11"/>
              <a:stretch>
                <a:fillRect l="-1000" t="-9000" r="-6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9760F69-4380-475A-853A-8A57791E2740}"/>
                </a:ext>
              </a:extLst>
            </p:cNvPr>
            <p:cNvSpPr txBox="1"/>
            <p:nvPr/>
          </p:nvSpPr>
          <p:spPr>
            <a:xfrm>
              <a:off x="5966882" y="4737012"/>
              <a:ext cx="2582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The </a:t>
              </a:r>
              <a:r>
                <a:rPr lang="fr-CA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oberoi</a:t>
              </a: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 Marrakech  </a:t>
              </a:r>
              <a:r>
                <a:rPr lang="fr-CA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5*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8F7C84B4-D1C6-4138-A66C-F4F0F86CABF0}"/>
                </a:ext>
              </a:extLst>
            </p:cNvPr>
            <p:cNvSpPr txBox="1"/>
            <p:nvPr/>
          </p:nvSpPr>
          <p:spPr>
            <a:xfrm>
              <a:off x="5966882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www.oberoihotels.com/hotels-in-morocco-marrakech/</a:t>
              </a:r>
              <a:endParaRPr lang="fr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B95F5A7-615B-40E3-9A6C-E44ED3DF3766}"/>
              </a:ext>
            </a:extLst>
          </p:cNvPr>
          <p:cNvGrpSpPr/>
          <p:nvPr/>
        </p:nvGrpSpPr>
        <p:grpSpPr>
          <a:xfrm>
            <a:off x="8709664" y="3042895"/>
            <a:ext cx="2657100" cy="3339396"/>
            <a:chOff x="8709664" y="3042895"/>
            <a:chExt cx="2657100" cy="333939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F8BBE10-47B4-423C-BE74-E8C1B7F9057A}"/>
                </a:ext>
              </a:extLst>
            </p:cNvPr>
            <p:cNvSpPr/>
            <p:nvPr/>
          </p:nvSpPr>
          <p:spPr>
            <a:xfrm>
              <a:off x="8709664" y="3042895"/>
              <a:ext cx="2582245" cy="1658786"/>
            </a:xfrm>
            <a:prstGeom prst="rect">
              <a:avLst/>
            </a:prstGeom>
            <a:blipFill>
              <a:blip r:embed="rId12"/>
              <a:stretch>
                <a:fillRect l="-1000" t="-9000" r="-6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110481E-DEFD-4B35-81C0-8E94C3592C1A}"/>
                </a:ext>
              </a:extLst>
            </p:cNvPr>
            <p:cNvSpPr txBox="1"/>
            <p:nvPr/>
          </p:nvSpPr>
          <p:spPr>
            <a:xfrm>
              <a:off x="8709664" y="4737012"/>
              <a:ext cx="2582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Be Live Hotels</a:t>
              </a:r>
            </a:p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4* &amp; 5*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6810577-6C47-4862-82D9-6AA3025731DD}"/>
                </a:ext>
              </a:extLst>
            </p:cNvPr>
            <p:cNvSpPr txBox="1"/>
            <p:nvPr/>
          </p:nvSpPr>
          <p:spPr>
            <a:xfrm>
              <a:off x="8709664" y="5582072"/>
              <a:ext cx="26571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www.belivehotels.com/en/hotels-marrakech/</a:t>
              </a:r>
            </a:p>
            <a:p>
              <a:pPr>
                <a:spcBef>
                  <a:spcPts val="1"/>
                </a:spcBef>
              </a:pPr>
              <a:r>
                <a:rPr lang="fr-CA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Be Live </a:t>
              </a:r>
              <a:r>
                <a:rPr lang="fr-CA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Experience</a:t>
              </a:r>
              <a:r>
                <a:rPr lang="fr-CA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Marrakech Palmeraie</a:t>
              </a:r>
            </a:p>
            <a:p>
              <a:pPr>
                <a:spcBef>
                  <a:spcPts val="1"/>
                </a:spcBef>
              </a:pPr>
              <a:r>
                <a:rPr lang="fr-CA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Be Live Collection Marrakech </a:t>
              </a:r>
              <a:r>
                <a:rPr lang="fr-CA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Adults-only</a:t>
              </a:r>
              <a:endParaRPr lang="fr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A78C50DC-788D-409F-943B-C4101AB7F5C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02" y="1402669"/>
            <a:ext cx="1216456" cy="12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0" grpId="0" animBg="1"/>
      <p:bldP spid="62" grpId="0"/>
      <p:bldP spid="65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21058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1402669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FE980BC-E149-4839-981D-5752B5760CFF}"/>
              </a:ext>
            </a:extLst>
          </p:cNvPr>
          <p:cNvSpPr txBox="1"/>
          <p:nvPr/>
        </p:nvSpPr>
        <p:spPr>
          <a:xfrm>
            <a:off x="5734163" y="1758634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Hotels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DDBDE41-9EA4-4C8D-84D0-0EBA77566390}"/>
              </a:ext>
            </a:extLst>
          </p:cNvPr>
          <p:cNvSpPr txBox="1"/>
          <p:nvPr/>
        </p:nvSpPr>
        <p:spPr>
          <a:xfrm>
            <a:off x="5734163" y="1348887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New </a:t>
            </a:r>
            <a:r>
              <a:rPr lang="fr-CA" sz="4400" dirty="0" err="1">
                <a:solidFill>
                  <a:schemeClr val="bg1"/>
                </a:solidFill>
                <a:latin typeface="Didot LT Std" panose="02070803090506020303" pitchFamily="18" charset="0"/>
              </a:rPr>
              <a:t>opening</a:t>
            </a:r>
            <a:endParaRPr lang="fr-CA" sz="4400" dirty="0">
              <a:solidFill>
                <a:schemeClr val="bg1"/>
              </a:solidFill>
              <a:latin typeface="Didot LT Std" panose="02070803090506020303" pitchFamily="18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293247D5-2698-4079-9BE1-7D8667340E7C}"/>
              </a:ext>
            </a:extLst>
          </p:cNvPr>
          <p:cNvSpPr txBox="1"/>
          <p:nvPr/>
        </p:nvSpPr>
        <p:spPr>
          <a:xfrm>
            <a:off x="373354" y="2163043"/>
            <a:ext cx="452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Marrakech…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D9C77E-2C84-4477-B33E-3463A246A4AB}"/>
              </a:ext>
            </a:extLst>
          </p:cNvPr>
          <p:cNvGrpSpPr/>
          <p:nvPr/>
        </p:nvGrpSpPr>
        <p:grpSpPr>
          <a:xfrm>
            <a:off x="406463" y="3033532"/>
            <a:ext cx="5385776" cy="3010205"/>
            <a:chOff x="406463" y="3033532"/>
            <a:chExt cx="5385776" cy="301020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CA4313-D840-48C3-9809-651D5C9390FF}"/>
                </a:ext>
              </a:extLst>
            </p:cNvPr>
            <p:cNvSpPr/>
            <p:nvPr/>
          </p:nvSpPr>
          <p:spPr>
            <a:xfrm>
              <a:off x="481318" y="3033532"/>
              <a:ext cx="2582245" cy="1658786"/>
            </a:xfrm>
            <a:prstGeom prst="rect">
              <a:avLst/>
            </a:prstGeom>
            <a:blipFill>
              <a:blip r:embed="rId9"/>
              <a:stretch>
                <a:fillRect t="-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7D4EE63-A9E6-4C50-A1F9-82BC95296E34}"/>
                </a:ext>
              </a:extLst>
            </p:cNvPr>
            <p:cNvSpPr txBox="1"/>
            <p:nvPr/>
          </p:nvSpPr>
          <p:spPr>
            <a:xfrm>
              <a:off x="406463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Nobu</a:t>
              </a: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 </a:t>
              </a:r>
              <a:r>
                <a:rPr lang="fr-CA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Hotel</a:t>
              </a: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 Collection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1D63FCD-B417-4665-82A1-BAD834D655D8}"/>
                </a:ext>
              </a:extLst>
            </p:cNvPr>
            <p:cNvSpPr txBox="1"/>
            <p:nvPr/>
          </p:nvSpPr>
          <p:spPr>
            <a:xfrm>
              <a:off x="406463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https://www.nobuhotels.com/hotel-collection/marrakech/</a:t>
              </a:r>
              <a:endParaRPr lang="fr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3E7BAC8-6EAA-4D2F-910E-CEDEB3A55A65}"/>
                </a:ext>
              </a:extLst>
            </p:cNvPr>
            <p:cNvSpPr txBox="1"/>
            <p:nvPr/>
          </p:nvSpPr>
          <p:spPr>
            <a:xfrm>
              <a:off x="3135139" y="519665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Robert De Niro, Japanese celebrity chef Nobu Matsuhisa, and American producer Meir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Teper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are the founders of Nobu Hospitality</a:t>
              </a:r>
              <a:endParaRPr lang="fr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58" name="Graphique 57">
            <a:extLst>
              <a:ext uri="{FF2B5EF4-FFF2-40B4-BE49-F238E27FC236}">
                <a16:creationId xmlns:a16="http://schemas.microsoft.com/office/drawing/2014/main" id="{147F5B86-9E49-4B69-818C-9E34102BE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293225">
            <a:off x="1718161" y="4734530"/>
            <a:ext cx="3258823" cy="835959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DF81DA8C-ED27-4EE8-B7C7-EC6F9A16645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02" y="1402669"/>
            <a:ext cx="1216456" cy="12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21058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1402669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FE980BC-E149-4839-981D-5752B5760CFF}"/>
              </a:ext>
            </a:extLst>
          </p:cNvPr>
          <p:cNvSpPr txBox="1"/>
          <p:nvPr/>
        </p:nvSpPr>
        <p:spPr>
          <a:xfrm>
            <a:off x="5734163" y="1758634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Hotels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DDBDE41-9EA4-4C8D-84D0-0EBA77566390}"/>
              </a:ext>
            </a:extLst>
          </p:cNvPr>
          <p:cNvSpPr txBox="1"/>
          <p:nvPr/>
        </p:nvSpPr>
        <p:spPr>
          <a:xfrm>
            <a:off x="5734163" y="1348887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New </a:t>
            </a:r>
            <a:r>
              <a:rPr lang="fr-CA" sz="4400" dirty="0" err="1">
                <a:solidFill>
                  <a:schemeClr val="bg1"/>
                </a:solidFill>
                <a:latin typeface="Didot LT Std" panose="02070803090506020303" pitchFamily="18" charset="0"/>
              </a:rPr>
              <a:t>opening</a:t>
            </a:r>
            <a:endParaRPr lang="fr-CA" sz="4400" dirty="0">
              <a:solidFill>
                <a:schemeClr val="bg1"/>
              </a:solidFill>
              <a:latin typeface="Didot LT Std" panose="02070803090506020303" pitchFamily="18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293247D5-2698-4079-9BE1-7D8667340E7C}"/>
              </a:ext>
            </a:extLst>
          </p:cNvPr>
          <p:cNvSpPr txBox="1"/>
          <p:nvPr/>
        </p:nvSpPr>
        <p:spPr>
          <a:xfrm>
            <a:off x="373354" y="2163043"/>
            <a:ext cx="452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Casablanca…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D9C77E-2C84-4477-B33E-3463A246A4AB}"/>
              </a:ext>
            </a:extLst>
          </p:cNvPr>
          <p:cNvGrpSpPr/>
          <p:nvPr/>
        </p:nvGrpSpPr>
        <p:grpSpPr>
          <a:xfrm>
            <a:off x="406463" y="3033532"/>
            <a:ext cx="2657100" cy="3010205"/>
            <a:chOff x="406463" y="3033532"/>
            <a:chExt cx="2657100" cy="301020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CA4313-D840-48C3-9809-651D5C9390FF}"/>
                </a:ext>
              </a:extLst>
            </p:cNvPr>
            <p:cNvSpPr/>
            <p:nvPr/>
          </p:nvSpPr>
          <p:spPr>
            <a:xfrm>
              <a:off x="481318" y="3033532"/>
              <a:ext cx="2582245" cy="165878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 l="-3000" t="-9000" r="-2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7D4EE63-A9E6-4C50-A1F9-82BC95296E34}"/>
                </a:ext>
              </a:extLst>
            </p:cNvPr>
            <p:cNvSpPr txBox="1"/>
            <p:nvPr/>
          </p:nvSpPr>
          <p:spPr>
            <a:xfrm>
              <a:off x="406463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Hilton Garden Inn </a:t>
              </a:r>
              <a:r>
                <a:rPr lang="fr-CA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4*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1D63FCD-B417-4665-82A1-BAD834D655D8}"/>
                </a:ext>
              </a:extLst>
            </p:cNvPr>
            <p:cNvSpPr txBox="1"/>
            <p:nvPr/>
          </p:nvSpPr>
          <p:spPr>
            <a:xfrm>
              <a:off x="406463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www.hilton.com/en/hotels/casasgi-hilton-garden-inn-casablanca-sud/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A7C742-3598-47DE-B1FA-202BBC0E3F9C}"/>
              </a:ext>
            </a:extLst>
          </p:cNvPr>
          <p:cNvGrpSpPr/>
          <p:nvPr/>
        </p:nvGrpSpPr>
        <p:grpSpPr>
          <a:xfrm>
            <a:off x="3278053" y="3042895"/>
            <a:ext cx="2657100" cy="2827041"/>
            <a:chOff x="3224100" y="3032030"/>
            <a:chExt cx="2657100" cy="282704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2026934-CB9E-4322-8BB8-41DEC315D98B}"/>
                </a:ext>
              </a:extLst>
            </p:cNvPr>
            <p:cNvSpPr/>
            <p:nvPr/>
          </p:nvSpPr>
          <p:spPr>
            <a:xfrm>
              <a:off x="3224100" y="3032030"/>
              <a:ext cx="2582245" cy="1658786"/>
            </a:xfrm>
            <a:prstGeom prst="rect">
              <a:avLst/>
            </a:prstGeom>
            <a:blipFill>
              <a:blip r:embed="rId10"/>
              <a:stretch>
                <a:fillRect l="-3000" t="-4000" r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9A90DBFF-6B4F-4550-BB7B-7B1FE0EB8C4D}"/>
                </a:ext>
              </a:extLst>
            </p:cNvPr>
            <p:cNvSpPr txBox="1"/>
            <p:nvPr/>
          </p:nvSpPr>
          <p:spPr>
            <a:xfrm>
              <a:off x="3224100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i-FI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Silver Suites Hotel &amp; Spa, </a:t>
              </a:r>
              <a:r>
                <a:rPr lang="fi-FI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4*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4391B24-2F5A-496A-8E9C-2BD0562C58C1}"/>
                </a:ext>
              </a:extLst>
            </p:cNvPr>
            <p:cNvSpPr txBox="1"/>
            <p:nvPr/>
          </p:nvSpPr>
          <p:spPr>
            <a:xfrm>
              <a:off x="3224100" y="5582072"/>
              <a:ext cx="2657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https://silversuiteshotel.com/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F73C96C-764F-42CE-8C85-974F9B56880B}"/>
              </a:ext>
            </a:extLst>
          </p:cNvPr>
          <p:cNvGrpSpPr/>
          <p:nvPr/>
        </p:nvGrpSpPr>
        <p:grpSpPr>
          <a:xfrm>
            <a:off x="5966882" y="3042895"/>
            <a:ext cx="5358513" cy="3387534"/>
            <a:chOff x="5966882" y="3042895"/>
            <a:chExt cx="5358513" cy="338753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C95A165-0472-4B43-94DA-935E5B20578C}"/>
                </a:ext>
              </a:extLst>
            </p:cNvPr>
            <p:cNvSpPr/>
            <p:nvPr/>
          </p:nvSpPr>
          <p:spPr>
            <a:xfrm>
              <a:off x="5966882" y="3042895"/>
              <a:ext cx="2582245" cy="165878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 l="-3000" t="-4000" r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9760F69-4380-475A-853A-8A57791E2740}"/>
                </a:ext>
              </a:extLst>
            </p:cNvPr>
            <p:cNvSpPr txBox="1"/>
            <p:nvPr/>
          </p:nvSpPr>
          <p:spPr>
            <a:xfrm>
              <a:off x="5966882" y="4737012"/>
              <a:ext cx="2582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Lincoln </a:t>
              </a:r>
              <a:r>
                <a:rPr lang="fr-CA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Hotel</a:t>
              </a: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 by Radisson Blue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8F7C84B4-D1C6-4138-A66C-F4F0F86CABF0}"/>
                </a:ext>
              </a:extLst>
            </p:cNvPr>
            <p:cNvSpPr txBox="1"/>
            <p:nvPr/>
          </p:nvSpPr>
          <p:spPr>
            <a:xfrm>
              <a:off x="5966882" y="558207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www.hozpitalityplus.com/read-article/5682_radisson-hotel-group-announce-the-opening-of-new-hotel-lincoln-casablanca.html</a:t>
              </a:r>
              <a:endParaRPr lang="fr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FFF6F762-D069-44A5-B7B5-203CF3D5F5F0}"/>
                </a:ext>
              </a:extLst>
            </p:cNvPr>
            <p:cNvSpPr txBox="1"/>
            <p:nvPr/>
          </p:nvSpPr>
          <p:spPr>
            <a:xfrm>
              <a:off x="8668295" y="4860769"/>
              <a:ext cx="2657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The Lincoln Hotel, the oldest hotel in Casablanca and a prime example of the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citys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Art Deco heritage, was built in 1916 by the renowned French architect, Hubert Bride. The Lincoln Hotel is a key landmark in Casablanca around which the city was originally developed. </a:t>
              </a:r>
              <a:endParaRPr lang="fr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58" name="Graphique 57">
            <a:extLst>
              <a:ext uri="{FF2B5EF4-FFF2-40B4-BE49-F238E27FC236}">
                <a16:creationId xmlns:a16="http://schemas.microsoft.com/office/drawing/2014/main" id="{B0F84960-7348-42E7-891E-C8BACBCA2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293225">
            <a:off x="7684276" y="4329898"/>
            <a:ext cx="3258823" cy="835959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9F0A47CE-9D82-450A-AEE7-F8D1924030F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02" y="1402669"/>
            <a:ext cx="1216456" cy="12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21058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1402669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FE980BC-E149-4839-981D-5752B5760CFF}"/>
              </a:ext>
            </a:extLst>
          </p:cNvPr>
          <p:cNvSpPr txBox="1"/>
          <p:nvPr/>
        </p:nvSpPr>
        <p:spPr>
          <a:xfrm>
            <a:off x="5734163" y="1758634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Hotels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DDBDE41-9EA4-4C8D-84D0-0EBA77566390}"/>
              </a:ext>
            </a:extLst>
          </p:cNvPr>
          <p:cNvSpPr txBox="1"/>
          <p:nvPr/>
        </p:nvSpPr>
        <p:spPr>
          <a:xfrm>
            <a:off x="5734163" y="1348887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New </a:t>
            </a:r>
            <a:r>
              <a:rPr lang="fr-CA" sz="4400" dirty="0" err="1">
                <a:solidFill>
                  <a:schemeClr val="bg1"/>
                </a:solidFill>
                <a:latin typeface="Didot LT Std" panose="02070803090506020303" pitchFamily="18" charset="0"/>
              </a:rPr>
              <a:t>opening</a:t>
            </a:r>
            <a:endParaRPr lang="fr-CA" sz="4400" dirty="0">
              <a:solidFill>
                <a:schemeClr val="bg1"/>
              </a:solidFill>
              <a:latin typeface="Didot LT Std" panose="02070803090506020303" pitchFamily="18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293247D5-2698-4079-9BE1-7D8667340E7C}"/>
              </a:ext>
            </a:extLst>
          </p:cNvPr>
          <p:cNvSpPr txBox="1"/>
          <p:nvPr/>
        </p:nvSpPr>
        <p:spPr>
          <a:xfrm>
            <a:off x="373354" y="2163043"/>
            <a:ext cx="452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Rabat…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D9C77E-2C84-4477-B33E-3463A246A4AB}"/>
              </a:ext>
            </a:extLst>
          </p:cNvPr>
          <p:cNvGrpSpPr/>
          <p:nvPr/>
        </p:nvGrpSpPr>
        <p:grpSpPr>
          <a:xfrm>
            <a:off x="406463" y="3033532"/>
            <a:ext cx="2657100" cy="2825539"/>
            <a:chOff x="406463" y="3033532"/>
            <a:chExt cx="2657100" cy="28255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CA4313-D840-48C3-9809-651D5C9390FF}"/>
                </a:ext>
              </a:extLst>
            </p:cNvPr>
            <p:cNvSpPr/>
            <p:nvPr/>
          </p:nvSpPr>
          <p:spPr>
            <a:xfrm>
              <a:off x="481318" y="3033532"/>
              <a:ext cx="2582245" cy="1658786"/>
            </a:xfrm>
            <a:prstGeom prst="rect">
              <a:avLst/>
            </a:prstGeom>
            <a:blipFill dpi="0" rotWithShape="0">
              <a:blip r:embed="rId9"/>
              <a:srcRect/>
              <a:stretch>
                <a:fillRect t="-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7D4EE63-A9E6-4C50-A1F9-82BC95296E34}"/>
                </a:ext>
              </a:extLst>
            </p:cNvPr>
            <p:cNvSpPr txBox="1"/>
            <p:nvPr/>
          </p:nvSpPr>
          <p:spPr>
            <a:xfrm>
              <a:off x="406463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Gardenia</a:t>
              </a: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 Boutique </a:t>
              </a:r>
              <a:r>
                <a:rPr lang="fr-CA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Hotel</a:t>
              </a:r>
              <a:r>
                <a:rPr lang="fr-CA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 </a:t>
              </a:r>
              <a:r>
                <a:rPr lang="fr-CA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4*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1D63FCD-B417-4665-82A1-BAD834D655D8}"/>
                </a:ext>
              </a:extLst>
            </p:cNvPr>
            <p:cNvSpPr txBox="1"/>
            <p:nvPr/>
          </p:nvSpPr>
          <p:spPr>
            <a:xfrm>
              <a:off x="406463" y="5582072"/>
              <a:ext cx="2657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www.gardeniaboutiquehotel.com/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AAC2ECF6-E84D-43ED-B497-975429248366}"/>
              </a:ext>
            </a:extLst>
          </p:cNvPr>
          <p:cNvGrpSpPr/>
          <p:nvPr/>
        </p:nvGrpSpPr>
        <p:grpSpPr>
          <a:xfrm>
            <a:off x="3229629" y="3028937"/>
            <a:ext cx="5358513" cy="3572200"/>
            <a:chOff x="5966882" y="3042895"/>
            <a:chExt cx="5358513" cy="35722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5EF6243-00A4-45E0-9C46-C285D76EEBAF}"/>
                </a:ext>
              </a:extLst>
            </p:cNvPr>
            <p:cNvSpPr/>
            <p:nvPr/>
          </p:nvSpPr>
          <p:spPr>
            <a:xfrm>
              <a:off x="5966882" y="3042895"/>
              <a:ext cx="2582245" cy="1658786"/>
            </a:xfrm>
            <a:prstGeom prst="rect">
              <a:avLst/>
            </a:prstGeom>
            <a:blipFill>
              <a:blip r:embed="rId10"/>
              <a:stretch>
                <a:fillRect t="-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48A5C7C6-B2AF-4421-BC4B-EBF6A5487CC8}"/>
                </a:ext>
              </a:extLst>
            </p:cNvPr>
            <p:cNvSpPr txBox="1"/>
            <p:nvPr/>
          </p:nvSpPr>
          <p:spPr>
            <a:xfrm>
              <a:off x="5966882" y="4737012"/>
              <a:ext cx="2657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InterContinental </a:t>
              </a:r>
              <a:r>
                <a:rPr lang="fr-CA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Hotels and </a:t>
              </a:r>
              <a:r>
                <a:rPr lang="fr-CA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Resorts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760C1A40-8E99-46DF-91AE-83BBFD1C3FED}"/>
                </a:ext>
              </a:extLst>
            </p:cNvPr>
            <p:cNvSpPr txBox="1"/>
            <p:nvPr/>
          </p:nvSpPr>
          <p:spPr>
            <a:xfrm>
              <a:off x="5966882" y="5582072"/>
              <a:ext cx="265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https://lematin.ma/express/2021/hotellerie-luxe-intercontinental-rabat-ouvrira-portes-2022/352682.html</a:t>
              </a:r>
              <a:endParaRPr lang="fr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56870B3-4334-439E-9552-38CC4C68F182}"/>
                </a:ext>
              </a:extLst>
            </p:cNvPr>
            <p:cNvSpPr txBox="1"/>
            <p:nvPr/>
          </p:nvSpPr>
          <p:spPr>
            <a:xfrm>
              <a:off x="8668295" y="4860769"/>
              <a:ext cx="26571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Immohold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Hospitality and IHG Hotels &amp; Resort have signed an agreement for the introduction of the InterContinental Hotels and Resorts brand in Rabat. This 5-star luxury hotel, will include 156 rooms, 950 m² of meeting space, an exclusive spa and numerous health and fitness facilities</a:t>
              </a:r>
              <a:endParaRPr lang="fr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9" name="Graphique 8">
            <a:extLst>
              <a:ext uri="{FF2B5EF4-FFF2-40B4-BE49-F238E27FC236}">
                <a16:creationId xmlns:a16="http://schemas.microsoft.com/office/drawing/2014/main" id="{BE4EE35A-0C46-49E3-96D2-8D4F1EA801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293225">
            <a:off x="4645378" y="4496303"/>
            <a:ext cx="3258823" cy="835959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66BC1584-6F2B-4AB9-A645-C84452AA840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02" y="1402669"/>
            <a:ext cx="1216456" cy="12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21058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1402669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FE980BC-E149-4839-981D-5752B5760CFF}"/>
              </a:ext>
            </a:extLst>
          </p:cNvPr>
          <p:cNvSpPr txBox="1"/>
          <p:nvPr/>
        </p:nvSpPr>
        <p:spPr>
          <a:xfrm>
            <a:off x="5734163" y="1758634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Hotels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DDBDE41-9EA4-4C8D-84D0-0EBA77566390}"/>
              </a:ext>
            </a:extLst>
          </p:cNvPr>
          <p:cNvSpPr txBox="1"/>
          <p:nvPr/>
        </p:nvSpPr>
        <p:spPr>
          <a:xfrm>
            <a:off x="5734163" y="1348887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New </a:t>
            </a:r>
            <a:r>
              <a:rPr lang="fr-CA" sz="4400" dirty="0" err="1">
                <a:solidFill>
                  <a:schemeClr val="bg1"/>
                </a:solidFill>
                <a:latin typeface="Didot LT Std" panose="02070803090506020303" pitchFamily="18" charset="0"/>
              </a:rPr>
              <a:t>opening</a:t>
            </a:r>
            <a:endParaRPr lang="fr-CA" sz="4400" dirty="0">
              <a:solidFill>
                <a:schemeClr val="bg1"/>
              </a:solidFill>
              <a:latin typeface="Didot LT Std" panose="02070803090506020303" pitchFamily="18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293247D5-2698-4079-9BE1-7D8667340E7C}"/>
              </a:ext>
            </a:extLst>
          </p:cNvPr>
          <p:cNvSpPr txBox="1"/>
          <p:nvPr/>
        </p:nvSpPr>
        <p:spPr>
          <a:xfrm>
            <a:off x="406463" y="2799453"/>
            <a:ext cx="264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</a:t>
            </a:r>
            <a:r>
              <a:rPr lang="fr-CA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Tangier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D9C77E-2C84-4477-B33E-3463A246A4AB}"/>
              </a:ext>
            </a:extLst>
          </p:cNvPr>
          <p:cNvGrpSpPr/>
          <p:nvPr/>
        </p:nvGrpSpPr>
        <p:grpSpPr>
          <a:xfrm>
            <a:off x="406463" y="3257024"/>
            <a:ext cx="2657100" cy="3010205"/>
            <a:chOff x="406463" y="3033532"/>
            <a:chExt cx="2657100" cy="301020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CA4313-D840-48C3-9809-651D5C9390FF}"/>
                </a:ext>
              </a:extLst>
            </p:cNvPr>
            <p:cNvSpPr/>
            <p:nvPr/>
          </p:nvSpPr>
          <p:spPr>
            <a:xfrm>
              <a:off x="481318" y="3033532"/>
              <a:ext cx="2582245" cy="1658786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7D4EE63-A9E6-4C50-A1F9-82BC95296E34}"/>
                </a:ext>
              </a:extLst>
            </p:cNvPr>
            <p:cNvSpPr txBox="1"/>
            <p:nvPr/>
          </p:nvSpPr>
          <p:spPr>
            <a:xfrm>
              <a:off x="406463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Pestana Tanger City Center </a:t>
              </a:r>
              <a:r>
                <a:rPr lang="fr-CA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4*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1D63FCD-B417-4665-82A1-BAD834D655D8}"/>
                </a:ext>
              </a:extLst>
            </p:cNvPr>
            <p:cNvSpPr txBox="1"/>
            <p:nvPr/>
          </p:nvSpPr>
          <p:spPr>
            <a:xfrm>
              <a:off x="406463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www.pestana.com/fr/hotel/pestana-tanger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A7C742-3598-47DE-B1FA-202BBC0E3F9C}"/>
              </a:ext>
            </a:extLst>
          </p:cNvPr>
          <p:cNvGrpSpPr/>
          <p:nvPr/>
        </p:nvGrpSpPr>
        <p:grpSpPr>
          <a:xfrm>
            <a:off x="5957760" y="3255522"/>
            <a:ext cx="2657100" cy="3011707"/>
            <a:chOff x="3224100" y="3032030"/>
            <a:chExt cx="2657100" cy="3011707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2026934-CB9E-4322-8BB8-41DEC315D98B}"/>
                </a:ext>
              </a:extLst>
            </p:cNvPr>
            <p:cNvSpPr/>
            <p:nvPr/>
          </p:nvSpPr>
          <p:spPr>
            <a:xfrm>
              <a:off x="3224100" y="3032030"/>
              <a:ext cx="2582245" cy="1658786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9A90DBFF-6B4F-4550-BB7B-7B1FE0EB8C4D}"/>
                </a:ext>
              </a:extLst>
            </p:cNvPr>
            <p:cNvSpPr txBox="1"/>
            <p:nvPr/>
          </p:nvSpPr>
          <p:spPr>
            <a:xfrm>
              <a:off x="3224100" y="473701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i-FI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Vancii Hotel, </a:t>
              </a:r>
              <a:r>
                <a:rPr lang="fi-FI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3*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4391B24-2F5A-496A-8E9C-2BD0562C58C1}"/>
                </a:ext>
              </a:extLst>
            </p:cNvPr>
            <p:cNvSpPr txBox="1"/>
            <p:nvPr/>
          </p:nvSpPr>
          <p:spPr>
            <a:xfrm>
              <a:off x="3224100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https://bit.ly/3unpYTa </a:t>
              </a:r>
            </a:p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(a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shortened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google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link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)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5FAC10BF-3675-4C22-90AE-4EE82DBDF5AA}"/>
              </a:ext>
            </a:extLst>
          </p:cNvPr>
          <p:cNvSpPr txBox="1"/>
          <p:nvPr/>
        </p:nvSpPr>
        <p:spPr>
          <a:xfrm>
            <a:off x="5869286" y="2799453"/>
            <a:ext cx="258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Chefchaouen</a:t>
            </a:r>
            <a:r>
              <a:rPr lang="fr-CA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…</a:t>
            </a:r>
            <a:endParaRPr lang="fr-CA" sz="2400" dirty="0">
              <a:solidFill>
                <a:schemeClr val="tx1">
                  <a:lumMod val="50000"/>
                  <a:lumOff val="50000"/>
                </a:schemeClr>
              </a:solidFill>
              <a:latin typeface="Didot LT Std" panose="02070803090506020303" pitchFamily="18" charset="0"/>
            </a:endParaRP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579611D4-CD0C-407C-B8E3-788C4BF4879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02" y="1402669"/>
            <a:ext cx="1216456" cy="1216456"/>
          </a:xfrm>
          <a:prstGeom prst="rect">
            <a:avLst/>
          </a:prstGeom>
        </p:spPr>
      </p:pic>
      <p:grpSp>
        <p:nvGrpSpPr>
          <p:cNvPr id="59" name="Groupe 58">
            <a:extLst>
              <a:ext uri="{FF2B5EF4-FFF2-40B4-BE49-F238E27FC236}">
                <a16:creationId xmlns:a16="http://schemas.microsoft.com/office/drawing/2014/main" id="{48B203EA-C286-4D4B-A402-B7A8EC321DDA}"/>
              </a:ext>
            </a:extLst>
          </p:cNvPr>
          <p:cNvGrpSpPr/>
          <p:nvPr/>
        </p:nvGrpSpPr>
        <p:grpSpPr>
          <a:xfrm>
            <a:off x="8713412" y="3266387"/>
            <a:ext cx="2657100" cy="3000842"/>
            <a:chOff x="5966882" y="3042895"/>
            <a:chExt cx="2657100" cy="300084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BF22E18-FA0D-4040-97E6-03F7AE1DA9E0}"/>
                </a:ext>
              </a:extLst>
            </p:cNvPr>
            <p:cNvSpPr/>
            <p:nvPr/>
          </p:nvSpPr>
          <p:spPr>
            <a:xfrm>
              <a:off x="5966882" y="3042895"/>
              <a:ext cx="2582245" cy="165878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 t="-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84ED08E6-E77C-4B41-8C5E-29952271BAD2}"/>
                </a:ext>
              </a:extLst>
            </p:cNvPr>
            <p:cNvSpPr txBox="1"/>
            <p:nvPr/>
          </p:nvSpPr>
          <p:spPr>
            <a:xfrm>
              <a:off x="5966882" y="4737012"/>
              <a:ext cx="2582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Royal Atlas &amp; Spa </a:t>
              </a:r>
              <a:r>
                <a:rPr lang="fr-CA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5*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63BBF0B9-5066-429D-B41C-887931BA29B9}"/>
                </a:ext>
              </a:extLst>
            </p:cNvPr>
            <p:cNvSpPr txBox="1"/>
            <p:nvPr/>
          </p:nvSpPr>
          <p:spPr>
            <a:xfrm>
              <a:off x="5966882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https://atlashotelscollection.com/fr/maroc/hotel/royal-atlas-agadir</a:t>
              </a:r>
              <a:endParaRPr lang="fr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2EE89D7C-0B56-4BF4-876B-C436C7A0B0C1}"/>
              </a:ext>
            </a:extLst>
          </p:cNvPr>
          <p:cNvSpPr txBox="1"/>
          <p:nvPr/>
        </p:nvSpPr>
        <p:spPr>
          <a:xfrm>
            <a:off x="8657939" y="2799453"/>
            <a:ext cx="258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Agadir…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AB56B78A-C0F5-418E-B0DC-857A747E76D5}"/>
              </a:ext>
            </a:extLst>
          </p:cNvPr>
          <p:cNvGrpSpPr/>
          <p:nvPr/>
        </p:nvGrpSpPr>
        <p:grpSpPr>
          <a:xfrm>
            <a:off x="3225496" y="3255522"/>
            <a:ext cx="2657100" cy="3011707"/>
            <a:chOff x="3224100" y="3032030"/>
            <a:chExt cx="2657100" cy="301170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F6203AA-81E0-41C6-9DAF-274C52DD40EB}"/>
                </a:ext>
              </a:extLst>
            </p:cNvPr>
            <p:cNvSpPr/>
            <p:nvPr/>
          </p:nvSpPr>
          <p:spPr>
            <a:xfrm>
              <a:off x="3224100" y="3032030"/>
              <a:ext cx="2582245" cy="1658786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A7A853BE-9108-47CB-B088-1471C93914BC}"/>
                </a:ext>
              </a:extLst>
            </p:cNvPr>
            <p:cNvSpPr txBox="1"/>
            <p:nvPr/>
          </p:nvSpPr>
          <p:spPr>
            <a:xfrm>
              <a:off x="3224100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i-FI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Barceló Tangier, </a:t>
              </a:r>
              <a:r>
                <a:rPr lang="fi-FI" sz="2400" dirty="0">
                  <a:solidFill>
                    <a:srgbClr val="FF8200"/>
                  </a:solidFill>
                  <a:latin typeface="Didot LT Std" panose="02070803090506020303" pitchFamily="18" charset="0"/>
                </a:rPr>
                <a:t>5*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1DB93C2-4547-47CB-A952-E7EBC59197D5}"/>
                </a:ext>
              </a:extLst>
            </p:cNvPr>
            <p:cNvSpPr txBox="1"/>
            <p:nvPr/>
          </p:nvSpPr>
          <p:spPr>
            <a:xfrm>
              <a:off x="3224100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www.barcelo.com/fr-ma/barcelo-tanger/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3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54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479145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3196012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DDBDE41-9EA4-4C8D-84D0-0EBA77566390}"/>
              </a:ext>
            </a:extLst>
          </p:cNvPr>
          <p:cNvSpPr txBox="1"/>
          <p:nvPr/>
        </p:nvSpPr>
        <p:spPr>
          <a:xfrm>
            <a:off x="5734163" y="3447028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Monuments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DCC4E3-F8EC-4D81-A456-90DB4D8544B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7" y="3196012"/>
            <a:ext cx="1241655" cy="12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0" grpId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C33E0D53-3804-4BC0-9BAB-0F355930BA72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548B1D-E773-48F9-9403-E30E30D78896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6F4888-EF3F-4F62-A7DB-7A8AB47ED129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5866B1-2780-4818-A073-3195B83B9639}"/>
              </a:ext>
            </a:extLst>
          </p:cNvPr>
          <p:cNvGrpSpPr/>
          <p:nvPr/>
        </p:nvGrpSpPr>
        <p:grpSpPr>
          <a:xfrm>
            <a:off x="-1" y="-73763"/>
            <a:ext cx="12192000" cy="6858000"/>
            <a:chOff x="1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BD56C5-F800-42C0-AB47-4C5D8263BEE3}"/>
                </a:ext>
              </a:extLst>
            </p:cNvPr>
            <p:cNvSpPr/>
            <p:nvPr/>
          </p:nvSpPr>
          <p:spPr>
            <a:xfrm>
              <a:off x="1" y="0"/>
              <a:ext cx="4606604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81741F-3199-49AA-BA7F-3AEC80FD6AC4}"/>
                </a:ext>
              </a:extLst>
            </p:cNvPr>
            <p:cNvSpPr/>
            <p:nvPr/>
          </p:nvSpPr>
          <p:spPr>
            <a:xfrm rot="10800000">
              <a:off x="7308020" y="0"/>
              <a:ext cx="4883981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731B35-3BB0-495C-ABC5-0B444F20BFA0}"/>
              </a:ext>
            </a:extLst>
          </p:cNvPr>
          <p:cNvCxnSpPr>
            <a:cxnSpLocks/>
          </p:cNvCxnSpPr>
          <p:nvPr/>
        </p:nvCxnSpPr>
        <p:spPr>
          <a:xfrm>
            <a:off x="5792239" y="788729"/>
            <a:ext cx="0" cy="21058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962F4-C3C5-41C3-9F79-15C797EA4F79}"/>
              </a:ext>
            </a:extLst>
          </p:cNvPr>
          <p:cNvSpPr txBox="1"/>
          <p:nvPr/>
        </p:nvSpPr>
        <p:spPr>
          <a:xfrm>
            <a:off x="5742688" y="595240"/>
            <a:ext cx="3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8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What’s</a:t>
            </a:r>
            <a:r>
              <a:rPr lang="fr-CA" sz="4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Didot LT Std" panose="02070803090506020303" pitchFamily="18" charset="0"/>
              </a:rPr>
              <a:t> New </a:t>
            </a:r>
            <a:endParaRPr lang="fr-CA" sz="4800" spc="-150" dirty="0">
              <a:solidFill>
                <a:schemeClr val="bg1">
                  <a:lumMod val="65000"/>
                </a:schemeClr>
              </a:solidFill>
              <a:latin typeface="Didot LT Std" panose="02070803090506020303" pitchFamily="18" charset="0"/>
            </a:endParaRPr>
          </a:p>
        </p:txBody>
      </p:sp>
      <p:grpSp>
        <p:nvGrpSpPr>
          <p:cNvPr id="43" name="Groupe 2">
            <a:extLst>
              <a:ext uri="{FF2B5EF4-FFF2-40B4-BE49-F238E27FC236}">
                <a16:creationId xmlns:a16="http://schemas.microsoft.com/office/drawing/2014/main" id="{7AA5A841-E629-42EF-A46A-A1EB2B6D306F}"/>
              </a:ext>
            </a:extLst>
          </p:cNvPr>
          <p:cNvGrpSpPr/>
          <p:nvPr/>
        </p:nvGrpSpPr>
        <p:grpSpPr>
          <a:xfrm>
            <a:off x="153821" y="201144"/>
            <a:ext cx="11840135" cy="6533765"/>
            <a:chOff x="153821" y="201144"/>
            <a:chExt cx="11840135" cy="6533765"/>
          </a:xfrm>
        </p:grpSpPr>
        <p:pic>
          <p:nvPicPr>
            <p:cNvPr id="44" name="Graphique 9">
              <a:extLst>
                <a:ext uri="{FF2B5EF4-FFF2-40B4-BE49-F238E27FC236}">
                  <a16:creationId xmlns:a16="http://schemas.microsoft.com/office/drawing/2014/main" id="{73F3A2D3-B55F-4FCD-9B0A-6DF6A897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821" y="201144"/>
              <a:ext cx="1618620" cy="1122280"/>
            </a:xfrm>
            <a:prstGeom prst="rect">
              <a:avLst/>
            </a:prstGeom>
          </p:spPr>
        </p:pic>
        <p:grpSp>
          <p:nvGrpSpPr>
            <p:cNvPr id="45" name="Groupe 1">
              <a:extLst>
                <a:ext uri="{FF2B5EF4-FFF2-40B4-BE49-F238E27FC236}">
                  <a16:creationId xmlns:a16="http://schemas.microsoft.com/office/drawing/2014/main" id="{F272F303-5228-4934-80FA-23B05E170D1F}"/>
                </a:ext>
              </a:extLst>
            </p:cNvPr>
            <p:cNvGrpSpPr/>
            <p:nvPr/>
          </p:nvGrpSpPr>
          <p:grpSpPr>
            <a:xfrm>
              <a:off x="310393" y="345507"/>
              <a:ext cx="11683563" cy="6389402"/>
              <a:chOff x="310393" y="345507"/>
              <a:chExt cx="11683563" cy="6389402"/>
            </a:xfrm>
          </p:grpSpPr>
          <p:cxnSp>
            <p:nvCxnSpPr>
              <p:cNvPr id="46" name="Connecteur droit 5">
                <a:extLst>
                  <a:ext uri="{FF2B5EF4-FFF2-40B4-BE49-F238E27FC236}">
                    <a16:creationId xmlns:a16="http://schemas.microsoft.com/office/drawing/2014/main" id="{4A082C81-D2A2-4688-8284-1ACF7C0EB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6637235"/>
                <a:ext cx="1182848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6">
                <a:extLst>
                  <a:ext uri="{FF2B5EF4-FFF2-40B4-BE49-F238E27FC236}">
                    <a16:creationId xmlns:a16="http://schemas.microsoft.com/office/drawing/2014/main" id="{2CA6F2AC-56E1-4C4F-BF3E-D00441DDF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93" y="3890596"/>
                <a:ext cx="0" cy="274663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10">
                <a:extLst>
                  <a:ext uri="{FF2B5EF4-FFF2-40B4-BE49-F238E27FC236}">
                    <a16:creationId xmlns:a16="http://schemas.microsoft.com/office/drawing/2014/main" id="{57A9DC18-482F-41D3-A18C-FA2BDCF36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9957" y="345507"/>
                <a:ext cx="0" cy="25316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26">
                <a:extLst>
                  <a:ext uri="{FF2B5EF4-FFF2-40B4-BE49-F238E27FC236}">
                    <a16:creationId xmlns:a16="http://schemas.microsoft.com/office/drawing/2014/main" id="{78DE87EF-1B90-4B4B-9C77-0597B66699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816" y="345507"/>
                <a:ext cx="222914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29">
                <a:extLst>
                  <a:ext uri="{FF2B5EF4-FFF2-40B4-BE49-F238E27FC236}">
                    <a16:creationId xmlns:a16="http://schemas.microsoft.com/office/drawing/2014/main" id="{8C6FE29E-AA38-4BD1-B59B-E49404D3335E}"/>
                  </a:ext>
                </a:extLst>
              </p:cNvPr>
              <p:cNvCxnSpPr/>
              <p:nvPr/>
            </p:nvCxnSpPr>
            <p:spPr>
              <a:xfrm>
                <a:off x="11889957" y="2499560"/>
                <a:ext cx="0" cy="171135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35">
                <a:extLst>
                  <a:ext uri="{FF2B5EF4-FFF2-40B4-BE49-F238E27FC236}">
                    <a16:creationId xmlns:a16="http://schemas.microsoft.com/office/drawing/2014/main" id="{67B4B965-A18C-4407-B363-9972CB98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36">
                <a:extLst>
                  <a:ext uri="{FF2B5EF4-FFF2-40B4-BE49-F238E27FC236}">
                    <a16:creationId xmlns:a16="http://schemas.microsoft.com/office/drawing/2014/main" id="{B7620BDE-84BD-4867-982D-F79FA36B3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2538" y="5223399"/>
                <a:ext cx="0" cy="141383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que 39">
                <a:extLst>
                  <a:ext uri="{FF2B5EF4-FFF2-40B4-BE49-F238E27FC236}">
                    <a16:creationId xmlns:a16="http://schemas.microsoft.com/office/drawing/2014/main" id="{617128E1-6654-441D-9C2F-8164FE8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745898" y="630732"/>
                <a:ext cx="248058" cy="1761934"/>
              </a:xfrm>
              <a:prstGeom prst="rect">
                <a:avLst/>
              </a:prstGeom>
            </p:spPr>
          </p:pic>
          <p:sp>
            <p:nvSpPr>
              <p:cNvPr id="55" name="ZoneTexte 42">
                <a:extLst>
                  <a:ext uri="{FF2B5EF4-FFF2-40B4-BE49-F238E27FC236}">
                    <a16:creationId xmlns:a16="http://schemas.microsoft.com/office/drawing/2014/main" id="{F9AFB5C6-BAA2-4702-810E-908126F1AFCB}"/>
                  </a:ext>
                </a:extLst>
              </p:cNvPr>
              <p:cNvSpPr txBox="1"/>
              <p:nvPr/>
            </p:nvSpPr>
            <p:spPr>
              <a:xfrm>
                <a:off x="1491947" y="6427132"/>
                <a:ext cx="2250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www.fivetravel.ma</a:t>
                </a:r>
              </a:p>
            </p:txBody>
          </p:sp>
          <p:cxnSp>
            <p:nvCxnSpPr>
              <p:cNvPr id="57" name="Connecteur droit 59">
                <a:extLst>
                  <a:ext uri="{FF2B5EF4-FFF2-40B4-BE49-F238E27FC236}">
                    <a16:creationId xmlns:a16="http://schemas.microsoft.com/office/drawing/2014/main" id="{54644BF5-EBAA-4BA9-8330-F71C02C6C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8157" y="6637235"/>
                <a:ext cx="29718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394BFB5-913C-4221-84B9-361E387FA491}"/>
              </a:ext>
            </a:extLst>
          </p:cNvPr>
          <p:cNvSpPr/>
          <p:nvPr/>
        </p:nvSpPr>
        <p:spPr>
          <a:xfrm>
            <a:off x="5797752" y="1402669"/>
            <a:ext cx="6392777" cy="121645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FE980BC-E149-4839-981D-5752B5760CFF}"/>
              </a:ext>
            </a:extLst>
          </p:cNvPr>
          <p:cNvSpPr txBox="1"/>
          <p:nvPr/>
        </p:nvSpPr>
        <p:spPr>
          <a:xfrm>
            <a:off x="5734163" y="1758634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Updates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DDBDE41-9EA4-4C8D-84D0-0EBA77566390}"/>
              </a:ext>
            </a:extLst>
          </p:cNvPr>
          <p:cNvSpPr txBox="1"/>
          <p:nvPr/>
        </p:nvSpPr>
        <p:spPr>
          <a:xfrm>
            <a:off x="5734163" y="1348887"/>
            <a:ext cx="613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4400" dirty="0">
                <a:solidFill>
                  <a:schemeClr val="bg1"/>
                </a:solidFill>
                <a:latin typeface="Didot LT Std" panose="02070803090506020303" pitchFamily="18" charset="0"/>
              </a:rPr>
              <a:t>Monuments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8CFEDC1-3F0B-4245-BCEA-1E7ED4640C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6379" y="448247"/>
            <a:ext cx="388220" cy="77644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293247D5-2698-4079-9BE1-7D8667340E7C}"/>
              </a:ext>
            </a:extLst>
          </p:cNvPr>
          <p:cNvSpPr txBox="1"/>
          <p:nvPr/>
        </p:nvSpPr>
        <p:spPr>
          <a:xfrm>
            <a:off x="406463" y="2255206"/>
            <a:ext cx="403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"/>
              </a:spcBef>
            </a:pPr>
            <a:r>
              <a:rPr lang="fr-C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In </a:t>
            </a:r>
            <a:r>
              <a:rPr lang="fr-CA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Meknes</a:t>
            </a:r>
            <a:r>
              <a:rPr lang="fr-C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Didot LT Std" panose="02070803090506020303" pitchFamily="18" charset="0"/>
              </a:rPr>
              <a:t>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D9C77E-2C84-4477-B33E-3463A246A4AB}"/>
              </a:ext>
            </a:extLst>
          </p:cNvPr>
          <p:cNvGrpSpPr/>
          <p:nvPr/>
        </p:nvGrpSpPr>
        <p:grpSpPr>
          <a:xfrm>
            <a:off x="406463" y="3257024"/>
            <a:ext cx="2657100" cy="2903809"/>
            <a:chOff x="406463" y="3033532"/>
            <a:chExt cx="2657100" cy="29038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CA4313-D840-48C3-9809-651D5C9390FF}"/>
                </a:ext>
              </a:extLst>
            </p:cNvPr>
            <p:cNvSpPr/>
            <p:nvPr/>
          </p:nvSpPr>
          <p:spPr>
            <a:xfrm>
              <a:off x="481318" y="3033532"/>
              <a:ext cx="2582245" cy="1658786"/>
            </a:xfrm>
            <a:prstGeom prst="rect">
              <a:avLst/>
            </a:prstGeom>
            <a:blipFill dpi="0"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7D4EE63-A9E6-4C50-A1F9-82BC95296E34}"/>
                </a:ext>
              </a:extLst>
            </p:cNvPr>
            <p:cNvSpPr txBox="1"/>
            <p:nvPr/>
          </p:nvSpPr>
          <p:spPr>
            <a:xfrm>
              <a:off x="406463" y="4737012"/>
              <a:ext cx="26571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ase"/>
              <a:r>
                <a:rPr lang="fr-F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Dar </a:t>
              </a:r>
              <a:r>
                <a:rPr lang="fr-F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Jamaï</a:t>
              </a:r>
              <a:r>
                <a:rPr lang="fr-F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, National Music Museum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A7C742-3598-47DE-B1FA-202BBC0E3F9C}"/>
              </a:ext>
            </a:extLst>
          </p:cNvPr>
          <p:cNvGrpSpPr/>
          <p:nvPr/>
        </p:nvGrpSpPr>
        <p:grpSpPr>
          <a:xfrm>
            <a:off x="3224100" y="3255522"/>
            <a:ext cx="2657100" cy="2827041"/>
            <a:chOff x="3224100" y="3032030"/>
            <a:chExt cx="2657100" cy="282704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2026934-CB9E-4322-8BB8-41DEC315D98B}"/>
                </a:ext>
              </a:extLst>
            </p:cNvPr>
            <p:cNvSpPr/>
            <p:nvPr/>
          </p:nvSpPr>
          <p:spPr>
            <a:xfrm>
              <a:off x="3224100" y="3032030"/>
              <a:ext cx="2582245" cy="165878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9A90DBFF-6B4F-4550-BB7B-7B1FE0EB8C4D}"/>
                </a:ext>
              </a:extLst>
            </p:cNvPr>
            <p:cNvSpPr txBox="1"/>
            <p:nvPr/>
          </p:nvSpPr>
          <p:spPr>
            <a:xfrm>
              <a:off x="3224100" y="4737012"/>
              <a:ext cx="2657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i-FI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Mausoleum Moulay Ismail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4391B24-2F5A-496A-8E9C-2BD0562C58C1}"/>
                </a:ext>
              </a:extLst>
            </p:cNvPr>
            <p:cNvSpPr txBox="1"/>
            <p:nvPr/>
          </p:nvSpPr>
          <p:spPr>
            <a:xfrm>
              <a:off x="3224100" y="5582072"/>
              <a:ext cx="2657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endParaRPr lang="fr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F73C96C-764F-42CE-8C85-974F9B56880B}"/>
              </a:ext>
            </a:extLst>
          </p:cNvPr>
          <p:cNvGrpSpPr/>
          <p:nvPr/>
        </p:nvGrpSpPr>
        <p:grpSpPr>
          <a:xfrm>
            <a:off x="5966882" y="3266387"/>
            <a:ext cx="2657100" cy="3000842"/>
            <a:chOff x="5966882" y="3042895"/>
            <a:chExt cx="2657100" cy="300084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C95A165-0472-4B43-94DA-935E5B20578C}"/>
                </a:ext>
              </a:extLst>
            </p:cNvPr>
            <p:cNvSpPr/>
            <p:nvPr/>
          </p:nvSpPr>
          <p:spPr>
            <a:xfrm>
              <a:off x="5966882" y="3042895"/>
              <a:ext cx="2582245" cy="1658786"/>
            </a:xfrm>
            <a:prstGeom prst="rect">
              <a:avLst/>
            </a:prstGeom>
            <a:blipFill dpi="0"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9760F69-4380-475A-853A-8A57791E2740}"/>
                </a:ext>
              </a:extLst>
            </p:cNvPr>
            <p:cNvSpPr txBox="1"/>
            <p:nvPr/>
          </p:nvSpPr>
          <p:spPr>
            <a:xfrm>
              <a:off x="5966882" y="4737012"/>
              <a:ext cx="2582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Agdal Bassin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8F7C84B4-D1C6-4138-A66C-F4F0F86CABF0}"/>
                </a:ext>
              </a:extLst>
            </p:cNvPr>
            <p:cNvSpPr txBox="1"/>
            <p:nvPr/>
          </p:nvSpPr>
          <p:spPr>
            <a:xfrm>
              <a:off x="5966882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Is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under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restoration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until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further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notice</a:t>
              </a:r>
              <a:endParaRPr lang="fr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B95F5A7-615B-40E3-9A6C-E44ED3DF3766}"/>
              </a:ext>
            </a:extLst>
          </p:cNvPr>
          <p:cNvGrpSpPr/>
          <p:nvPr/>
        </p:nvGrpSpPr>
        <p:grpSpPr>
          <a:xfrm>
            <a:off x="8709664" y="3266387"/>
            <a:ext cx="2657100" cy="3000842"/>
            <a:chOff x="8709664" y="3042895"/>
            <a:chExt cx="2657100" cy="300084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F8BBE10-47B4-423C-BE74-E8C1B7F9057A}"/>
                </a:ext>
              </a:extLst>
            </p:cNvPr>
            <p:cNvSpPr/>
            <p:nvPr/>
          </p:nvSpPr>
          <p:spPr>
            <a:xfrm>
              <a:off x="8709664" y="3042895"/>
              <a:ext cx="2582245" cy="1658786"/>
            </a:xfrm>
            <a:prstGeom prst="rect">
              <a:avLst/>
            </a:prstGeom>
            <a:blipFill dpi="0" rotWithShape="1"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110481E-DEFD-4B35-81C0-8E94C3592C1A}"/>
                </a:ext>
              </a:extLst>
            </p:cNvPr>
            <p:cNvSpPr txBox="1"/>
            <p:nvPr/>
          </p:nvSpPr>
          <p:spPr>
            <a:xfrm>
              <a:off x="8709664" y="4737012"/>
              <a:ext cx="2582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dot LT Std" panose="02070803090506020303" pitchFamily="18" charset="0"/>
                </a:rPr>
                <a:t>Bab Mansour</a:t>
              </a:r>
              <a:endParaRPr lang="fr-CA" sz="2400" dirty="0">
                <a:solidFill>
                  <a:srgbClr val="FF8200"/>
                </a:solidFill>
                <a:latin typeface="Didot LT Std" panose="02070803090506020303" pitchFamily="18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6810577-6C47-4862-82D9-6AA3025731DD}"/>
                </a:ext>
              </a:extLst>
            </p:cNvPr>
            <p:cNvSpPr txBox="1"/>
            <p:nvPr/>
          </p:nvSpPr>
          <p:spPr>
            <a:xfrm>
              <a:off x="8709664" y="5582072"/>
              <a:ext cx="265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"/>
                </a:spcBef>
              </a:pP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Is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under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restoration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until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fr-CA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further</a:t>
              </a:r>
              <a:r>
                <a:rPr lang="fr-CA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notice</a:t>
              </a:r>
              <a:endParaRPr lang="fr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9" name="Graphique 8">
            <a:extLst>
              <a:ext uri="{FF2B5EF4-FFF2-40B4-BE49-F238E27FC236}">
                <a16:creationId xmlns:a16="http://schemas.microsoft.com/office/drawing/2014/main" id="{ADEDEBF4-6EB7-46B5-A650-7DAAC2E03B3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85183" y="4903445"/>
            <a:ext cx="1488529" cy="1413836"/>
          </a:xfrm>
          <a:prstGeom prst="rect">
            <a:avLst/>
          </a:prstGeom>
        </p:spPr>
      </p:pic>
      <p:pic>
        <p:nvPicPr>
          <p:cNvPr id="59" name="Graphique 58">
            <a:extLst>
              <a:ext uri="{FF2B5EF4-FFF2-40B4-BE49-F238E27FC236}">
                <a16:creationId xmlns:a16="http://schemas.microsoft.com/office/drawing/2014/main" id="{55678926-A0EF-407E-A436-7FAC1350D96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37387" y="4903445"/>
            <a:ext cx="1488529" cy="14138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DCC4E3-F8EC-4D81-A456-90DB4D8544B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7" y="1402669"/>
            <a:ext cx="1241655" cy="12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0" grpId="0" animBg="1"/>
      <p:bldP spid="62" grpId="0"/>
      <p:bldP spid="65" grpId="0"/>
      <p:bldP spid="8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1039</Words>
  <Application>Microsoft Office PowerPoint</Application>
  <PresentationFormat>Grand écran</PresentationFormat>
  <Paragraphs>152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Didot LT Std</vt:lpstr>
      <vt:lpstr>Roboto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Salaheddine</dc:creator>
  <cp:lastModifiedBy>Salaheddine</cp:lastModifiedBy>
  <cp:revision>1</cp:revision>
  <dcterms:created xsi:type="dcterms:W3CDTF">2023-05-28T19:58:49Z</dcterms:created>
  <dcterms:modified xsi:type="dcterms:W3CDTF">2023-05-28T20:02:52Z</dcterms:modified>
</cp:coreProperties>
</file>